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64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0EE26E-795E-41AD-9C17-1DD682F685EE}" type="datetimeFigureOut">
              <a:rPr lang="de-DE" smtClean="0"/>
              <a:t>05.09.2023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E9EBC5-B53E-4902-9AC4-BD2A21630C1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907704" y="5114220"/>
            <a:ext cx="7236296" cy="954107"/>
          </a:xfrm>
          <a:prstGeom prst="rect">
            <a:avLst/>
          </a:prstGeom>
          <a:solidFill>
            <a:srgbClr val="9E1A16"/>
          </a:solidFill>
        </p:spPr>
        <p:txBody>
          <a:bodyPr wrap="square" rIns="720000" rtlCol="0" anchor="ctr">
            <a:spAutoFit/>
          </a:bodyPr>
          <a:lstStyle/>
          <a:p>
            <a:pPr lvl="2" algn="r"/>
            <a:r>
              <a:rPr lang="de-DE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Seminar</a:t>
            </a:r>
            <a:br>
              <a:rPr lang="de-DE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PKH-Prüfung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32994" y="178187"/>
            <a:ext cx="4911006" cy="830997"/>
          </a:xfrm>
          <a:prstGeom prst="rect">
            <a:avLst/>
          </a:prstGeom>
          <a:noFill/>
          <a:ln>
            <a:noFill/>
          </a:ln>
        </p:spPr>
        <p:txBody>
          <a:bodyPr wrap="square" rIns="720000" rtlCol="0" anchor="ctr">
            <a:spAutoFit/>
          </a:bodyPr>
          <a:lstStyle/>
          <a:p>
            <a:pPr lvl="1" algn="r"/>
            <a:r>
              <a:rPr lang="de-DE" sz="2400" dirty="0">
                <a:solidFill>
                  <a:srgbClr val="9E1A16"/>
                </a:solidFill>
                <a:latin typeface="Bahnschrift SemiBold" panose="020B0502040204020203" pitchFamily="34" charset="0"/>
              </a:rPr>
              <a:t>Dipl.-</a:t>
            </a:r>
            <a:r>
              <a:rPr lang="de-DE" sz="2400" dirty="0" err="1">
                <a:solidFill>
                  <a:srgbClr val="9E1A16"/>
                </a:solidFill>
                <a:latin typeface="Bahnschrift SemiBold" panose="020B0502040204020203" pitchFamily="34" charset="0"/>
              </a:rPr>
              <a:t>Rpfl</a:t>
            </a:r>
            <a:r>
              <a:rPr lang="de-DE" sz="2400" dirty="0">
                <a:solidFill>
                  <a:srgbClr val="9E1A16"/>
                </a:solidFill>
                <a:latin typeface="Bahnschrift SemiBold" panose="020B0502040204020203" pitchFamily="34" charset="0"/>
              </a:rPr>
              <a:t>. (FH)</a:t>
            </a:r>
          </a:p>
          <a:p>
            <a:pPr lvl="1" algn="r"/>
            <a:r>
              <a:rPr lang="de-DE" sz="2400" dirty="0">
                <a:solidFill>
                  <a:srgbClr val="9E1A16"/>
                </a:solidFill>
                <a:latin typeface="Bahnschrift SemiBold" panose="020B0502040204020203" pitchFamily="34" charset="0"/>
              </a:rPr>
              <a:t>Andreas Erdmann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512082"/>
            <a:ext cx="5364088" cy="461665"/>
          </a:xfrm>
          <a:prstGeom prst="rect">
            <a:avLst/>
          </a:prstGeom>
          <a:noFill/>
          <a:ln>
            <a:noFill/>
          </a:ln>
        </p:spPr>
        <p:txBody>
          <a:bodyPr wrap="square" lIns="720000" rIns="720000" rtlCol="0" anchor="ctr">
            <a:spAutoFit/>
          </a:bodyPr>
          <a:lstStyle/>
          <a:p>
            <a:pPr marL="0" lvl="1"/>
            <a:r>
              <a:rPr lang="de-DE" sz="2400" dirty="0">
                <a:solidFill>
                  <a:srgbClr val="9E1A16"/>
                </a:solidFill>
                <a:latin typeface="Bahnschrift SemiBold" panose="020B0502040204020203" pitchFamily="34" charset="0"/>
              </a:rPr>
              <a:t>Verwaltungsgericht Cottbus</a:t>
            </a:r>
          </a:p>
        </p:txBody>
      </p:sp>
    </p:spTree>
    <p:extLst>
      <p:ext uri="{BB962C8B-B14F-4D97-AF65-F5344CB8AC3E}">
        <p14:creationId xmlns:p14="http://schemas.microsoft.com/office/powerpoint/2010/main" val="10333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Materielles Recht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de-DE" dirty="0"/>
              <a:t>Subjektive Voraussetzungen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    Einsatz von Vermögen      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    Finanzierung durch Dritte      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    Einsatz von Einkommen      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    Sonderfall: Partei kraft Amtes, juristische Person, parteifähige Vereinigung </a:t>
            </a:r>
          </a:p>
        </p:txBody>
      </p:sp>
    </p:spTree>
    <p:extLst>
      <p:ext uri="{BB962C8B-B14F-4D97-AF65-F5344CB8AC3E}">
        <p14:creationId xmlns:p14="http://schemas.microsoft.com/office/powerpoint/2010/main" val="81905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Verfahrensrecht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r>
              <a:rPr lang="de-DE" dirty="0"/>
              <a:t>Antrag auf Prozesskostenhilfe</a:t>
            </a:r>
          </a:p>
          <a:p>
            <a:r>
              <a:rPr lang="de-DE" dirty="0"/>
              <a:t>Zuständigkeit      </a:t>
            </a:r>
          </a:p>
          <a:p>
            <a:r>
              <a:rPr lang="de-DE" dirty="0"/>
              <a:t>Glaubhaftmachung der Angaben      </a:t>
            </a:r>
          </a:p>
          <a:p>
            <a:r>
              <a:rPr lang="de-DE" dirty="0"/>
              <a:t>Exkurs: Einkommensermittlung bei Selbstständigen      </a:t>
            </a:r>
          </a:p>
          <a:p>
            <a:r>
              <a:rPr lang="de-DE" dirty="0"/>
              <a:t>PKH-Überprüfung</a:t>
            </a:r>
          </a:p>
          <a:p>
            <a:r>
              <a:rPr lang="de-DE" dirty="0"/>
              <a:t>Abänderung der PKH-Bewilligung nach </a:t>
            </a:r>
            <a:br>
              <a:rPr lang="de-DE" dirty="0"/>
            </a:br>
            <a:r>
              <a:rPr lang="de-DE" dirty="0"/>
              <a:t>§ 120a ZPO</a:t>
            </a:r>
          </a:p>
        </p:txBody>
      </p:sp>
    </p:spTree>
    <p:extLst>
      <p:ext uri="{BB962C8B-B14F-4D97-AF65-F5344CB8AC3E}">
        <p14:creationId xmlns:p14="http://schemas.microsoft.com/office/powerpoint/2010/main" val="5280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dirty="0"/>
              <a:t>Kostenfestsetzung /-ausgleichung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Leitfaden zur Berechnung</a:t>
            </a:r>
          </a:p>
          <a:p>
            <a:pPr>
              <a:lnSpc>
                <a:spcPct val="150000"/>
              </a:lnSpc>
            </a:pPr>
            <a:r>
              <a:rPr lang="de-DE" dirty="0"/>
              <a:t>Übergang auf die Staatskasse</a:t>
            </a:r>
          </a:p>
          <a:p>
            <a:pPr>
              <a:lnSpc>
                <a:spcPct val="150000"/>
              </a:lnSpc>
            </a:pPr>
            <a:r>
              <a:rPr lang="de-DE" dirty="0"/>
              <a:t>Übungen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51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Materielles Recht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 </a:t>
            </a:r>
          </a:p>
          <a:p>
            <a:pPr marL="0" indent="0" algn="ctr">
              <a:buNone/>
            </a:pPr>
            <a:r>
              <a:rPr lang="de-DE" dirty="0"/>
              <a:t>Ist </a:t>
            </a:r>
            <a:r>
              <a:rPr lang="de-DE" b="1" dirty="0">
                <a:solidFill>
                  <a:schemeClr val="tx2"/>
                </a:solidFill>
              </a:rPr>
              <a:t>Vermögen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vorhanden?</a:t>
            </a:r>
          </a:p>
          <a:p>
            <a:pPr marL="0" indent="0" algn="ctr">
              <a:buNone/>
            </a:pPr>
            <a:r>
              <a:rPr lang="de-DE" dirty="0"/>
              <a:t>Besteht Anspruch auf </a:t>
            </a:r>
            <a:r>
              <a:rPr lang="de-DE" b="1" dirty="0">
                <a:solidFill>
                  <a:schemeClr val="tx2"/>
                </a:solidFill>
              </a:rPr>
              <a:t>Finanzierung durch Dritte</a:t>
            </a:r>
            <a:r>
              <a:rPr lang="de-DE" dirty="0"/>
              <a:t>? </a:t>
            </a:r>
          </a:p>
          <a:p>
            <a:pPr marL="0" indent="0" algn="ctr">
              <a:buNone/>
            </a:pPr>
            <a:r>
              <a:rPr lang="de-DE" dirty="0"/>
              <a:t>Wie hoch ist ggf. das </a:t>
            </a:r>
            <a:r>
              <a:rPr lang="de-DE" b="1" dirty="0">
                <a:solidFill>
                  <a:schemeClr val="tx2"/>
                </a:solidFill>
              </a:rPr>
              <a:t>Einkommen</a:t>
            </a:r>
            <a:r>
              <a:rPr lang="de-DE" dirty="0"/>
              <a:t>?</a:t>
            </a:r>
          </a:p>
          <a:p>
            <a:pPr marL="0" indent="0" algn="ctr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53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Vermögen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Grundsätzlich ist </a:t>
            </a:r>
            <a:r>
              <a:rPr lang="de-DE" b="1" dirty="0">
                <a:solidFill>
                  <a:schemeClr val="tx2"/>
                </a:solidFill>
              </a:rPr>
              <a:t>Vermögen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einzusetzen.</a:t>
            </a:r>
          </a:p>
          <a:p>
            <a:pPr marL="0" indent="0" algn="ctr">
              <a:buNone/>
            </a:pPr>
            <a:r>
              <a:rPr lang="de-DE" dirty="0"/>
              <a:t>Vermögen muss </a:t>
            </a:r>
            <a:r>
              <a:rPr lang="de-DE" b="1" dirty="0">
                <a:solidFill>
                  <a:schemeClr val="tx2"/>
                </a:solidFill>
              </a:rPr>
              <a:t>verwertbar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sein.</a:t>
            </a:r>
          </a:p>
          <a:p>
            <a:pPr marL="0" indent="0" algn="ctr">
              <a:buNone/>
            </a:pPr>
            <a:r>
              <a:rPr lang="de-DE" dirty="0"/>
              <a:t>Es darf kein </a:t>
            </a:r>
            <a:r>
              <a:rPr lang="de-DE" b="1" dirty="0">
                <a:solidFill>
                  <a:schemeClr val="tx2"/>
                </a:solidFill>
              </a:rPr>
              <a:t>Schonvermögen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und</a:t>
            </a:r>
          </a:p>
          <a:p>
            <a:pPr marL="0" indent="0" algn="ctr">
              <a:buNone/>
            </a:pPr>
            <a:r>
              <a:rPr lang="de-DE" b="1" dirty="0">
                <a:solidFill>
                  <a:schemeClr val="tx2"/>
                </a:solidFill>
              </a:rPr>
              <a:t>kein Härtefall </a:t>
            </a:r>
            <a:r>
              <a:rPr lang="de-DE" dirty="0"/>
              <a:t>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96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Prozesskostenvorschuss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zunächst PKH-Prüfung beim Unterhaltsberechtigten </a:t>
            </a:r>
            <a:br>
              <a:rPr lang="de-DE" dirty="0"/>
            </a:b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keine Prüfung des PKV in der PKH-Überprüfung nach Ende des Hauptverfahrens </a:t>
            </a:r>
            <a:br>
              <a:rPr lang="de-DE" dirty="0"/>
            </a:b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besteht ein Unterhaltsanspruch? </a:t>
            </a:r>
            <a:br>
              <a:rPr lang="de-DE" dirty="0"/>
            </a:b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Vorhandensein von Vermögen oder ausreichendem Einkommen beim Unterhaltsverpflichteten? </a:t>
            </a:r>
            <a:br>
              <a:rPr lang="de-DE" dirty="0"/>
            </a:b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dann PKH-Entscheidung mit Zahlungsverpflichtung „</a:t>
            </a:r>
            <a:r>
              <a:rPr lang="de-DE" dirty="0" err="1"/>
              <a:t>gg</a:t>
            </a:r>
            <a:r>
              <a:rPr lang="de-DE" dirty="0"/>
              <a:t>.“ die PKH-Partei</a:t>
            </a:r>
            <a:br>
              <a:rPr lang="de-DE" dirty="0"/>
            </a:br>
            <a:r>
              <a:rPr lang="de-DE" dirty="0"/>
              <a:t>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Ausnahme: Unterhaltsverpflichteter zahlt selbst PKH-Raten in diesem Verfahren </a:t>
            </a:r>
            <a:br>
              <a:rPr lang="de-DE" dirty="0"/>
            </a:br>
            <a:endParaRPr lang="de-DE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de-DE" dirty="0"/>
              <a:t>unterhaltsrechtlicher Selbstbehalt darf nicht unterschritten werden</a:t>
            </a:r>
          </a:p>
        </p:txBody>
      </p:sp>
    </p:spTree>
    <p:extLst>
      <p:ext uri="{BB962C8B-B14F-4D97-AF65-F5344CB8AC3E}">
        <p14:creationId xmlns:p14="http://schemas.microsoft.com/office/powerpoint/2010/main" val="3626953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Benutzerdefiniert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9E1A16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enutzerdefiniert 2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Bildschirmpräsentation (4:3)</PresentationFormat>
  <Paragraphs>43</Paragraphs>
  <Slides>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Bahnschrift</vt:lpstr>
      <vt:lpstr>Bahnschrift SemiBold</vt:lpstr>
      <vt:lpstr>Verdana</vt:lpstr>
      <vt:lpstr>Wingdings 2</vt:lpstr>
      <vt:lpstr>Ganymed</vt:lpstr>
      <vt:lpstr>PowerPoint-Präsentation</vt:lpstr>
      <vt:lpstr>Materielles Recht</vt:lpstr>
      <vt:lpstr>Verfahrensrecht</vt:lpstr>
      <vt:lpstr>Kostenfestsetzung /-ausgleichung</vt:lpstr>
      <vt:lpstr>Materielles Recht</vt:lpstr>
      <vt:lpstr>Vermögen</vt:lpstr>
      <vt:lpstr>Prozesskostenvorschuss</vt:lpstr>
    </vt:vector>
  </TitlesOfParts>
  <Company>Brandenburgisches Oberlandesgericht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 Prozesskostenhilfe Verfahrenskostenhilfe Kostenfestsetzung</dc:title>
  <dc:creator>Erdmann, Andreas (ITOLG)</dc:creator>
  <cp:lastModifiedBy>Andreas Erdmann</cp:lastModifiedBy>
  <cp:revision>31</cp:revision>
  <dcterms:created xsi:type="dcterms:W3CDTF">2014-03-05T09:03:34Z</dcterms:created>
  <dcterms:modified xsi:type="dcterms:W3CDTF">2023-09-05T17:14:03Z</dcterms:modified>
</cp:coreProperties>
</file>